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62" r:id="rId4"/>
    <p:sldId id="263" r:id="rId5"/>
    <p:sldId id="264" r:id="rId6"/>
    <p:sldId id="260" r:id="rId7"/>
    <p:sldId id="261" r:id="rId8"/>
    <p:sldId id="265" r:id="rId9"/>
    <p:sldId id="266" r:id="rId10"/>
    <p:sldId id="279" r:id="rId11"/>
    <p:sldId id="267" r:id="rId12"/>
    <p:sldId id="268" r:id="rId13"/>
    <p:sldId id="269" r:id="rId14"/>
    <p:sldId id="271" r:id="rId15"/>
    <p:sldId id="270" r:id="rId16"/>
    <p:sldId id="259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1" autoAdjust="0"/>
    <p:restoredTop sz="94661" autoAdjust="0"/>
  </p:normalViewPr>
  <p:slideViewPr>
    <p:cSldViewPr>
      <p:cViewPr varScale="1">
        <p:scale>
          <a:sx n="124" d="100"/>
          <a:sy n="124" d="100"/>
        </p:scale>
        <p:origin x="-69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9E8470-90BA-410B-8F40-CAEFD420850E}" type="datetimeFigureOut">
              <a:rPr lang="en-US" smtClean="0"/>
              <a:pPr/>
              <a:t>3/22/2011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3BA2ED-6A44-4033-958E-2E749AC722F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BA2ED-6A44-4033-958E-2E749AC722F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BA2ED-6A44-4033-958E-2E749AC722F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BA2ED-6A44-4033-958E-2E749AC722F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BA2ED-6A44-4033-958E-2E749AC722F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BA2ED-6A44-4033-958E-2E749AC722F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BA2ED-6A44-4033-958E-2E749AC722F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BA2ED-6A44-4033-958E-2E749AC722F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BA2ED-6A44-4033-958E-2E749AC722F4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B62CD-DFE2-4F99-BF79-13B2B2D8588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B62CD-DFE2-4F99-BF79-13B2B2D8588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337FE-9A14-4DEA-8D6F-04BA7074FA2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BA2ED-6A44-4033-958E-2E749AC722F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337FE-9A14-4DEA-8D6F-04BA7074FA28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337FE-9A14-4DEA-8D6F-04BA7074FA28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337FE-9A14-4DEA-8D6F-04BA7074FA28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BA2ED-6A44-4033-958E-2E749AC722F4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BA2ED-6A44-4033-958E-2E749AC722F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BA2ED-6A44-4033-958E-2E749AC722F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BA2ED-6A44-4033-958E-2E749AC722F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BA2ED-6A44-4033-958E-2E749AC722F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BA2ED-6A44-4033-958E-2E749AC722F4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BA2ED-6A44-4033-958E-2E749AC722F4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BA2ED-6A44-4033-958E-2E749AC722F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AE1A-818B-404F-B852-83962F024B4A}" type="datetimeFigureOut">
              <a:rPr lang="en-US" smtClean="0"/>
              <a:pPr/>
              <a:t>3/22/2011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A9CC-6660-4190-BB92-45C5204F4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AE1A-818B-404F-B852-83962F024B4A}" type="datetimeFigureOut">
              <a:rPr lang="en-US" smtClean="0"/>
              <a:pPr/>
              <a:t>3/22/2011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A9CC-6660-4190-BB92-45C5204F4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AE1A-818B-404F-B852-83962F024B4A}" type="datetimeFigureOut">
              <a:rPr lang="en-US" smtClean="0"/>
              <a:pPr/>
              <a:t>3/22/2011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A9CC-6660-4190-BB92-45C5204F4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1FD41E4-FA43-4492-BE7E-D08070363A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AE1A-818B-404F-B852-83962F024B4A}" type="datetimeFigureOut">
              <a:rPr lang="en-US" smtClean="0"/>
              <a:pPr/>
              <a:t>3/22/2011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A9CC-6660-4190-BB92-45C5204F4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AE1A-818B-404F-B852-83962F024B4A}" type="datetimeFigureOut">
              <a:rPr lang="en-US" smtClean="0"/>
              <a:pPr/>
              <a:t>3/22/2011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A9CC-6660-4190-BB92-45C5204F4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AE1A-818B-404F-B852-83962F024B4A}" type="datetimeFigureOut">
              <a:rPr lang="en-US" smtClean="0"/>
              <a:pPr/>
              <a:t>3/22/2011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A9CC-6660-4190-BB92-45C5204F4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AE1A-818B-404F-B852-83962F024B4A}" type="datetimeFigureOut">
              <a:rPr lang="en-US" smtClean="0"/>
              <a:pPr/>
              <a:t>3/22/2011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A9CC-6660-4190-BB92-45C5204F4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AE1A-818B-404F-B852-83962F024B4A}" type="datetimeFigureOut">
              <a:rPr lang="en-US" smtClean="0"/>
              <a:pPr/>
              <a:t>3/22/2011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A9CC-6660-4190-BB92-45C5204F4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AE1A-818B-404F-B852-83962F024B4A}" type="datetimeFigureOut">
              <a:rPr lang="en-US" smtClean="0"/>
              <a:pPr/>
              <a:t>3/22/2011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A9CC-6660-4190-BB92-45C5204F4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AE1A-818B-404F-B852-83962F024B4A}" type="datetimeFigureOut">
              <a:rPr lang="en-US" smtClean="0"/>
              <a:pPr/>
              <a:t>3/22/2011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A9CC-6660-4190-BB92-45C5204F4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AE1A-818B-404F-B852-83962F024B4A}" type="datetimeFigureOut">
              <a:rPr lang="en-US" smtClean="0"/>
              <a:pPr/>
              <a:t>3/22/2011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A9CC-6660-4190-BB92-45C5204F4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8AE1A-818B-404F-B852-83962F024B4A}" type="datetimeFigureOut">
              <a:rPr lang="en-US" smtClean="0"/>
              <a:pPr/>
              <a:t>3/22/2011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BA9CC-6660-4190-BB92-45C5204F4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Pictures\Friends\18166_294278370585_643735585_5099926_149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606057"/>
            <a:ext cx="3166240" cy="4270743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24400"/>
            <a:ext cx="6400800" cy="1752600"/>
          </a:xfrm>
        </p:spPr>
        <p:txBody>
          <a:bodyPr/>
          <a:lstStyle/>
          <a:p>
            <a:r>
              <a:rPr lang="en-US" dirty="0" smtClean="0"/>
              <a:t>Keith Evan Schubert</a:t>
            </a:r>
          </a:p>
          <a:p>
            <a:r>
              <a:rPr lang="en-US" dirty="0" smtClean="0"/>
              <a:t>Penny Boston, Jane Curnutt, Ernesto Gomez</a:t>
            </a:r>
            <a:endParaRPr lang="en-US" dirty="0"/>
          </a:p>
        </p:txBody>
      </p:sp>
      <p:pic>
        <p:nvPicPr>
          <p:cNvPr id="4" name="Picture 2" descr="C:\Users\Keith\Pictures\zzyzx\DSC035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609600"/>
            <a:ext cx="4800600" cy="42291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429000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Kells Uncial" pitchFamily="34" charset="0"/>
              </a:rPr>
              <a:t>Scotch</a:t>
            </a:r>
            <a:r>
              <a:rPr lang="en-US" dirty="0" smtClean="0">
                <a:latin typeface="Kells Uncial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Kells Uncial" pitchFamily="34" charset="0"/>
              </a:rPr>
              <a:t>on the</a:t>
            </a:r>
            <a:br>
              <a:rPr lang="en-US" dirty="0" smtClean="0">
                <a:solidFill>
                  <a:schemeClr val="bg1"/>
                </a:solidFill>
                <a:latin typeface="Kells Uncial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Kells Uncial" pitchFamily="34" charset="0"/>
              </a:rPr>
              <a:t>		 		Rocks</a:t>
            </a:r>
            <a:endParaRPr lang="en-US" dirty="0">
              <a:solidFill>
                <a:schemeClr val="bg1"/>
              </a:solidFill>
              <a:latin typeface="Kells Unc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Keith\Pictures\Ernesto\img_17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93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Pictures\FromKym\dsc082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7620000" cy="5715000"/>
          </a:xfrm>
          <a:prstGeom prst="rect">
            <a:avLst/>
          </a:prstGeom>
          <a:noFill/>
        </p:spPr>
      </p:pic>
      <p:pic>
        <p:nvPicPr>
          <p:cNvPr id="3075" name="Picture 3" descr="G:\Pictures\FromKym\dsc082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66800" y="30480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Pictures\FromKym\dsc082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-68263"/>
            <a:ext cx="7620000" cy="5715001"/>
          </a:xfrm>
          <a:prstGeom prst="rect">
            <a:avLst/>
          </a:prstGeom>
          <a:noFill/>
        </p:spPr>
      </p:pic>
      <p:pic>
        <p:nvPicPr>
          <p:cNvPr id="4099" name="Picture 3" descr="G:\Pictures\FromKym\dsc082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31938" y="2716213"/>
            <a:ext cx="7620001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Pictures\FromKym\dsc082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6858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Pictures\FromKym\dsc082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096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Pictures\FromKym\dsc098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0"/>
            <a:ext cx="5715000" cy="7620000"/>
          </a:xfrm>
          <a:prstGeom prst="rect">
            <a:avLst/>
          </a:prstGeom>
          <a:noFill/>
        </p:spPr>
      </p:pic>
      <p:pic>
        <p:nvPicPr>
          <p:cNvPr id="6147" name="Picture 3" descr="G:\Pictures\FromKym\DSC097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-2171700" y="533400"/>
            <a:ext cx="7620001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rid plant patterns"/>
          <p:cNvPicPr>
            <a:picLocks noChangeAspect="1" noChangeArrowheads="1"/>
          </p:cNvPicPr>
          <p:nvPr/>
        </p:nvPicPr>
        <p:blipFill>
          <a:blip r:embed="rId3" cstate="print"/>
          <a:srcRect l="1778" t="1120"/>
          <a:stretch>
            <a:fillRect/>
          </a:stretch>
        </p:blipFill>
        <p:spPr bwMode="auto">
          <a:xfrm>
            <a:off x="252413" y="609600"/>
            <a:ext cx="3862387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rid plant simul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5613" y="533400"/>
            <a:ext cx="2112962" cy="3581400"/>
          </a:xfrm>
          <a:prstGeom prst="rect">
            <a:avLst/>
          </a:prstGeom>
          <a:noFill/>
        </p:spPr>
      </p:pic>
      <p:pic>
        <p:nvPicPr>
          <p:cNvPr id="6" name="Picture 6" descr="arid plant patchiness progress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4038600"/>
            <a:ext cx="2655888" cy="2819400"/>
          </a:xfrm>
          <a:prstGeom prst="rect">
            <a:avLst/>
          </a:prstGeom>
          <a:noFill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57200" y="152400"/>
            <a:ext cx="8305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>
                <a:solidFill>
                  <a:srgbClr val="000000"/>
                </a:solidFill>
              </a:rPr>
              <a:t>Rietkerk, M., Dekker, S.C., de Ruiter, P.C., &amp; van de Koppel, J. 2004. </a:t>
            </a:r>
          </a:p>
          <a:p>
            <a:pPr algn="ctr">
              <a:lnSpc>
                <a:spcPct val="90000"/>
              </a:lnSpc>
            </a:pPr>
            <a:r>
              <a:rPr lang="en-US" sz="1400">
                <a:solidFill>
                  <a:srgbClr val="000000"/>
                </a:solidFill>
              </a:rPr>
              <a:t>Self-organized patchiness and catastrophic shifts in ecosystems. </a:t>
            </a:r>
            <a:r>
              <a:rPr lang="en-US" sz="1400" i="1">
                <a:solidFill>
                  <a:srgbClr val="000000"/>
                </a:solidFill>
              </a:rPr>
              <a:t>Science</a:t>
            </a:r>
            <a:r>
              <a:rPr lang="en-US" sz="1400">
                <a:solidFill>
                  <a:srgbClr val="000000"/>
                </a:solidFill>
              </a:rPr>
              <a:t> 305:1926-1929.</a:t>
            </a:r>
            <a:endParaRPr lang="en-US" sz="1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stripe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676400"/>
            <a:ext cx="3276600" cy="3276600"/>
          </a:xfrm>
          <a:prstGeom prst="rect">
            <a:avLst/>
          </a:prstGeom>
          <a:noFill/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Biological Patterning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962400"/>
            <a:ext cx="5257800" cy="2468563"/>
          </a:xfrm>
        </p:spPr>
        <p:txBody>
          <a:bodyPr/>
          <a:lstStyle/>
          <a:p>
            <a:r>
              <a:rPr lang="en-US" dirty="0" err="1" smtClean="0"/>
              <a:t>U</a:t>
            </a:r>
            <a:r>
              <a:rPr lang="en-US" baseline="-25000" dirty="0" err="1" smtClean="0"/>
              <a:t>t</a:t>
            </a:r>
            <a:r>
              <a:rPr lang="en-US" dirty="0" smtClean="0"/>
              <a:t> = </a:t>
            </a:r>
            <a:r>
              <a:rPr lang="en-US" dirty="0" err="1" smtClean="0"/>
              <a:t>DU</a:t>
            </a:r>
            <a:r>
              <a:rPr lang="en-US" baseline="-25000" dirty="0" err="1" smtClean="0"/>
              <a:t>xx</a:t>
            </a:r>
            <a:r>
              <a:rPr lang="en-US" dirty="0" err="1" smtClean="0"/>
              <a:t>+R</a:t>
            </a:r>
            <a:r>
              <a:rPr lang="en-US" dirty="0" smtClean="0"/>
              <a:t>(U)</a:t>
            </a:r>
          </a:p>
          <a:p>
            <a:r>
              <a:rPr lang="en-US" dirty="0" smtClean="0"/>
              <a:t>Paper</a:t>
            </a:r>
            <a:r>
              <a:rPr lang="en-US" dirty="0"/>
              <a:t>:</a:t>
            </a:r>
          </a:p>
          <a:p>
            <a:pPr>
              <a:buFontTx/>
              <a:buNone/>
            </a:pPr>
            <a:r>
              <a:rPr lang="en-US" dirty="0"/>
              <a:t>		The chemical basis of morphogenesis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6384925" y="6172200"/>
            <a:ext cx="1997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/>
              <a:t>Image from Greg Turk</a:t>
            </a:r>
          </a:p>
        </p:txBody>
      </p:sp>
      <p:pic>
        <p:nvPicPr>
          <p:cNvPr id="7" name="Picture 4" descr="tur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371600"/>
            <a:ext cx="2247051" cy="266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8" name="AutoShape 10"/>
          <p:cNvSpPr>
            <a:spLocks noChangeArrowheads="1"/>
          </p:cNvSpPr>
          <p:nvPr/>
        </p:nvSpPr>
        <p:spPr bwMode="auto">
          <a:xfrm>
            <a:off x="1676400" y="4267200"/>
            <a:ext cx="6858000" cy="2286000"/>
          </a:xfrm>
          <a:prstGeom prst="curvedUpArrow">
            <a:avLst>
              <a:gd name="adj1" fmla="val 35625"/>
              <a:gd name="adj2" fmla="val 95625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</a:t>
            </a:r>
          </a:p>
        </p:txBody>
      </p:sp>
      <p:pic>
        <p:nvPicPr>
          <p:cNvPr id="17412" name="Picture 4" descr="Turing_bifurcation_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62000" y="1447800"/>
            <a:ext cx="2390775" cy="2185988"/>
          </a:xfrm>
          <a:noFill/>
          <a:ln/>
        </p:spPr>
      </p:pic>
      <p:pic>
        <p:nvPicPr>
          <p:cNvPr id="17414" name="Picture 6" descr="Turing_bifurcation_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505200" y="3429000"/>
            <a:ext cx="2392363" cy="2187575"/>
          </a:xfrm>
          <a:noFill/>
          <a:ln/>
        </p:spPr>
      </p:pic>
      <p:pic>
        <p:nvPicPr>
          <p:cNvPr id="17416" name="Picture 8" descr="Turing_bifurcation_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1600200"/>
            <a:ext cx="2447925" cy="2238375"/>
          </a:xfrm>
          <a:prstGeom prst="rect">
            <a:avLst/>
          </a:prstGeom>
          <a:noFill/>
        </p:spPr>
      </p:pic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6858000" y="6324600"/>
            <a:ext cx="17811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Pictures from Wikipedia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286000" y="3429000"/>
            <a:ext cx="48006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                           nutrient addition and use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2362200" y="4191000"/>
            <a:ext cx="2057400" cy="19812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Precipitation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2590800" y="4191000"/>
            <a:ext cx="5105400" cy="137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Runoff, evaporation, absorption, diffusion, etc.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2286000" y="1905000"/>
            <a:ext cx="2667000" cy="1447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Growth dependent on water and nutrients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5029200" y="1905000"/>
            <a:ext cx="1371600" cy="1447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Oscillation and bias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6553200" y="2743200"/>
            <a:ext cx="2057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Diffusion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Baseline Model</a:t>
            </a:r>
            <a:endParaRPr lang="en-US" dirty="0"/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1790700" y="2611438"/>
          <a:ext cx="5448300" cy="2284412"/>
        </p:xfrm>
        <a:graphic>
          <a:graphicData uri="http://schemas.openxmlformats.org/presentationml/2006/ole">
            <p:oleObj spid="_x0000_s3074" name="Equation" r:id="rId4" imgW="3238200" imgH="1358640" progId="Equation.3">
              <p:embed/>
            </p:oleObj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Biological Soil Crusts</a:t>
            </a:r>
            <a:endParaRPr lang="en-US" dirty="0"/>
          </a:p>
        </p:txBody>
      </p:sp>
      <p:pic>
        <p:nvPicPr>
          <p:cNvPr id="2050" name="Picture 2" descr="C:\Users\Keith\Pictures\zzyzx\DSC06959.jpg"/>
          <p:cNvPicPr>
            <a:picLocks noChangeAspect="1" noChangeArrowheads="1"/>
          </p:cNvPicPr>
          <p:nvPr/>
        </p:nvPicPr>
        <p:blipFill>
          <a:blip r:embed="rId3" cstate="print"/>
          <a:srcRect l="16000" b="5333"/>
          <a:stretch>
            <a:fillRect/>
          </a:stretch>
        </p:blipFill>
        <p:spPr bwMode="auto">
          <a:xfrm>
            <a:off x="3810000" y="1447800"/>
            <a:ext cx="5333999" cy="4508499"/>
          </a:xfrm>
          <a:prstGeom prst="rect">
            <a:avLst/>
          </a:prstGeom>
          <a:noFill/>
        </p:spPr>
      </p:pic>
      <p:pic>
        <p:nvPicPr>
          <p:cNvPr id="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47801"/>
            <a:ext cx="3916486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Generalized Cellular Automaton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914400" y="28956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133600" y="28956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743200" y="28956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914400" y="50292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133600" y="50292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2743200" y="50292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914400" y="39624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2133600" y="3962400"/>
            <a:ext cx="533400" cy="4572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743200" y="39624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572000" y="1600200"/>
            <a:ext cx="4114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Each cell has variable for biomass, nutrients, and water</a:t>
            </a:r>
          </a:p>
          <a:p>
            <a:r>
              <a:rPr lang="en-US" dirty="0" smtClean="0"/>
              <a:t>Next state of a cell is based on its current value, those within the radius, random factors</a:t>
            </a:r>
          </a:p>
          <a:p>
            <a:r>
              <a:rPr lang="en-US" dirty="0" smtClean="0"/>
              <a:t>Weights set to capture effect of differential equations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1524000" y="28956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1524000" y="50292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524000" y="39624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3352800" y="28956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3352800" y="50292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3352800" y="39624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914400" y="34290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914400" y="55626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914400" y="44958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914400" y="23622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304800" y="28956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304800" y="50292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304800" y="39624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304800" y="34290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304800" y="55626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304800" y="44958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304800" y="23622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3962400" y="28956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3962400" y="50292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3962400" y="39624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3962400" y="34290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3962400" y="55626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3962400" y="44958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3962400" y="23622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1524000" y="34290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1524000" y="55626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1524000" y="44958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1524000" y="23622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2133600" y="34290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2133600" y="55626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ounded Rectangle 56"/>
          <p:cNvSpPr/>
          <p:nvPr/>
        </p:nvSpPr>
        <p:spPr>
          <a:xfrm>
            <a:off x="2133600" y="44958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ounded Rectangle 57"/>
          <p:cNvSpPr/>
          <p:nvPr/>
        </p:nvSpPr>
        <p:spPr>
          <a:xfrm>
            <a:off x="2133600" y="23622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58"/>
          <p:cNvSpPr/>
          <p:nvPr/>
        </p:nvSpPr>
        <p:spPr>
          <a:xfrm>
            <a:off x="2743200" y="34290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ounded Rectangle 59"/>
          <p:cNvSpPr/>
          <p:nvPr/>
        </p:nvSpPr>
        <p:spPr>
          <a:xfrm>
            <a:off x="2743200" y="55626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ounded Rectangle 60"/>
          <p:cNvSpPr/>
          <p:nvPr/>
        </p:nvSpPr>
        <p:spPr>
          <a:xfrm>
            <a:off x="2743200" y="44958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743200" y="23622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/>
          <p:cNvSpPr/>
          <p:nvPr/>
        </p:nvSpPr>
        <p:spPr>
          <a:xfrm>
            <a:off x="3352800" y="34290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ounded Rectangle 63"/>
          <p:cNvSpPr/>
          <p:nvPr/>
        </p:nvSpPr>
        <p:spPr>
          <a:xfrm>
            <a:off x="3352800" y="55626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ounded Rectangle 64"/>
          <p:cNvSpPr/>
          <p:nvPr/>
        </p:nvSpPr>
        <p:spPr>
          <a:xfrm>
            <a:off x="3352800" y="44958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3352800" y="23622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Left Brace 66"/>
          <p:cNvSpPr/>
          <p:nvPr/>
        </p:nvSpPr>
        <p:spPr>
          <a:xfrm rot="5400000">
            <a:off x="1066800" y="1295400"/>
            <a:ext cx="304800" cy="1676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606991" y="1600200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Radius of 3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Simple Example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914400" y="28956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133600" y="28956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743200" y="28956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914400" y="50292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133600" y="50292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2743200" y="50292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914400" y="39624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2133600" y="3962400"/>
            <a:ext cx="533400" cy="4572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743200" y="39624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572000" y="1600200"/>
            <a:ext cx="41148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Each cell has variable for biomass </a:t>
            </a:r>
            <a:r>
              <a:rPr lang="az-Cyrl-AZ" dirty="0" smtClean="0"/>
              <a:t>Є</a:t>
            </a:r>
            <a:r>
              <a:rPr lang="en-US" dirty="0" smtClean="0"/>
              <a:t> {0,1}</a:t>
            </a:r>
          </a:p>
          <a:p>
            <a:r>
              <a:rPr lang="en-US" dirty="0" smtClean="0"/>
              <a:t>Water and nutrients in abundance</a:t>
            </a:r>
          </a:p>
          <a:p>
            <a:r>
              <a:rPr lang="en-US" dirty="0" smtClean="0"/>
              <a:t>Next state of a cell is </a:t>
            </a:r>
          </a:p>
          <a:p>
            <a:pPr lvl="1"/>
            <a:r>
              <a:rPr lang="en-US" dirty="0" smtClean="0"/>
              <a:t>same if sum of neighbors in range 8-12</a:t>
            </a:r>
          </a:p>
          <a:p>
            <a:pPr lvl="1"/>
            <a:r>
              <a:rPr lang="en-US" dirty="0" smtClean="0"/>
              <a:t>Grow if  sum of neighbors in range 13-34</a:t>
            </a:r>
          </a:p>
          <a:p>
            <a:pPr lvl="1"/>
            <a:r>
              <a:rPr lang="en-US" dirty="0" smtClean="0"/>
              <a:t>Die else or randomly 5% of time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1524000" y="28956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1524000" y="50292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524000" y="39624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3352800" y="28956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3352800" y="50292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3352800" y="39624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914400" y="34290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914400" y="55626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914400" y="44958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914400" y="23622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304800" y="28956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304800" y="50292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304800" y="39624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304800" y="34290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304800" y="55626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304800" y="44958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304800" y="23622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3962400" y="28956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3962400" y="50292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3962400" y="39624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3962400" y="34290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3962400" y="55626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3962400" y="44958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3962400" y="23622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1524000" y="34290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1524000" y="55626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1524000" y="44958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1524000" y="23622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2133600" y="34290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2133600" y="55626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ounded Rectangle 56"/>
          <p:cNvSpPr/>
          <p:nvPr/>
        </p:nvSpPr>
        <p:spPr>
          <a:xfrm>
            <a:off x="2133600" y="44958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ounded Rectangle 57"/>
          <p:cNvSpPr/>
          <p:nvPr/>
        </p:nvSpPr>
        <p:spPr>
          <a:xfrm>
            <a:off x="2133600" y="23622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58"/>
          <p:cNvSpPr/>
          <p:nvPr/>
        </p:nvSpPr>
        <p:spPr>
          <a:xfrm>
            <a:off x="2743200" y="34290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ounded Rectangle 59"/>
          <p:cNvSpPr/>
          <p:nvPr/>
        </p:nvSpPr>
        <p:spPr>
          <a:xfrm>
            <a:off x="2743200" y="55626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ounded Rectangle 60"/>
          <p:cNvSpPr/>
          <p:nvPr/>
        </p:nvSpPr>
        <p:spPr>
          <a:xfrm>
            <a:off x="2743200" y="44958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743200" y="23622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/>
          <p:cNvSpPr/>
          <p:nvPr/>
        </p:nvSpPr>
        <p:spPr>
          <a:xfrm>
            <a:off x="3352800" y="34290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ounded Rectangle 63"/>
          <p:cNvSpPr/>
          <p:nvPr/>
        </p:nvSpPr>
        <p:spPr>
          <a:xfrm>
            <a:off x="3352800" y="55626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ounded Rectangle 64"/>
          <p:cNvSpPr/>
          <p:nvPr/>
        </p:nvSpPr>
        <p:spPr>
          <a:xfrm>
            <a:off x="3352800" y="44958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3352800" y="2362200"/>
            <a:ext cx="533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Left Brace 66"/>
          <p:cNvSpPr/>
          <p:nvPr/>
        </p:nvSpPr>
        <p:spPr>
          <a:xfrm rot="5400000">
            <a:off x="1066800" y="1295400"/>
            <a:ext cx="304800" cy="1676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606991" y="1600200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Radius of 3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tchy500x500plo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38"/>
            <a:ext cx="9144000" cy="65649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Simulated </a:t>
            </a:r>
            <a:r>
              <a:rPr lang="en-US" dirty="0" err="1" smtClean="0"/>
              <a:t>Bioverms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 Long And Thanks For All The Coffee</a:t>
            </a:r>
            <a:endParaRPr lang="en-US" dirty="0"/>
          </a:p>
        </p:txBody>
      </p:sp>
      <p:pic>
        <p:nvPicPr>
          <p:cNvPr id="53250" name="Picture 2" descr="C:\Users\Keith\Pictures\camera\DSC00267.JPG"/>
          <p:cNvPicPr>
            <a:picLocks noChangeAspect="1" noChangeArrowheads="1"/>
          </p:cNvPicPr>
          <p:nvPr/>
        </p:nvPicPr>
        <p:blipFill>
          <a:blip r:embed="rId3" cstate="print"/>
          <a:srcRect l="17778" t="19286" r="20000" b="8000"/>
          <a:stretch>
            <a:fillRect/>
          </a:stretch>
        </p:blipFill>
        <p:spPr bwMode="auto">
          <a:xfrm>
            <a:off x="2468592" y="1143000"/>
            <a:ext cx="3475007" cy="54145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2315 by Ingham Villa Luz entrance bioverm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3450" y="0"/>
            <a:ext cx="4400550" cy="586740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953000" y="152400"/>
            <a:ext cx="38862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/>
              <a:t>In the twilight zone, </a:t>
            </a:r>
          </a:p>
          <a:p>
            <a:pPr algn="ctr">
              <a:lnSpc>
                <a:spcPct val="90000"/>
              </a:lnSpc>
            </a:pPr>
            <a:r>
              <a:rPr lang="en-US" sz="2000"/>
              <a:t>organisms are photosynthetic….</a:t>
            </a:r>
          </a:p>
        </p:txBody>
      </p:sp>
      <p:pic>
        <p:nvPicPr>
          <p:cNvPr id="6" name="Picture 5" descr="green bioverm closeup cropped from Ingham 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340225"/>
            <a:ext cx="3657600" cy="2517775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04800" y="152400"/>
            <a:ext cx="42672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/>
              <a:t>Solid lawns of goo grade into biovermiculations and back again</a:t>
            </a:r>
          </a:p>
        </p:txBody>
      </p:sp>
      <p:pic>
        <p:nvPicPr>
          <p:cNvPr id="8" name="Picture 17" descr="54 bioverm concentrations &amp; boundaries small"/>
          <p:cNvPicPr>
            <a:picLocks noChangeAspect="1" noChangeArrowheads="1"/>
          </p:cNvPicPr>
          <p:nvPr/>
        </p:nvPicPr>
        <p:blipFill>
          <a:blip r:embed="rId5" cstate="print"/>
          <a:srcRect t="22501"/>
          <a:stretch>
            <a:fillRect/>
          </a:stretch>
        </p:blipFill>
        <p:spPr bwMode="auto">
          <a:xfrm>
            <a:off x="796925" y="3429000"/>
            <a:ext cx="3317875" cy="342900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222250" y="6527800"/>
            <a:ext cx="1301750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i="1"/>
              <a:t>Image by P. Boston</a:t>
            </a:r>
          </a:p>
        </p:txBody>
      </p:sp>
      <p:pic>
        <p:nvPicPr>
          <p:cNvPr id="10" name="Picture 20" descr="dscn0208"/>
          <p:cNvPicPr>
            <a:picLocks noChangeAspect="1" noChangeArrowheads="1"/>
          </p:cNvPicPr>
          <p:nvPr/>
        </p:nvPicPr>
        <p:blipFill>
          <a:blip r:embed="rId6" cstate="print">
            <a:lum bright="-4000" contrast="10000"/>
          </a:blip>
          <a:srcRect t="24001"/>
          <a:stretch>
            <a:fillRect/>
          </a:stretch>
        </p:blipFill>
        <p:spPr bwMode="auto">
          <a:xfrm>
            <a:off x="304800" y="1017588"/>
            <a:ext cx="3962400" cy="2259012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11" name="Rectangle 21"/>
          <p:cNvSpPr>
            <a:spLocks noChangeArrowheads="1"/>
          </p:cNvSpPr>
          <p:nvPr/>
        </p:nvSpPr>
        <p:spPr bwMode="auto">
          <a:xfrm>
            <a:off x="4016375" y="3048000"/>
            <a:ext cx="1393825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i="1"/>
              <a:t>Images by K. Ingham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SCN5869_GS06_30L Frassassi bioverms Dan Jones"/>
          <p:cNvPicPr>
            <a:picLocks noChangeAspect="1" noChangeArrowheads="1"/>
          </p:cNvPicPr>
          <p:nvPr/>
        </p:nvPicPr>
        <p:blipFill>
          <a:blip r:embed="rId3" cstate="print">
            <a:lum bright="-4000" contrast="14000"/>
          </a:blip>
          <a:srcRect/>
          <a:stretch>
            <a:fillRect/>
          </a:stretch>
        </p:blipFill>
        <p:spPr bwMode="auto">
          <a:xfrm>
            <a:off x="4572000" y="3430588"/>
            <a:ext cx="4568825" cy="342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029200" y="6296025"/>
            <a:ext cx="3581400" cy="4857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/>
              <a:t> Frassassi Cave, Italy, a H2S- rich system. </a:t>
            </a:r>
          </a:p>
          <a:p>
            <a:pPr algn="ctr">
              <a:lnSpc>
                <a:spcPct val="90000"/>
              </a:lnSpc>
            </a:pPr>
            <a:r>
              <a:rPr lang="en-US" sz="1400"/>
              <a:t>Dan Jones and Jen Macalady, Penn State.</a:t>
            </a:r>
            <a:endParaRPr lang="en-US" sz="1800"/>
          </a:p>
        </p:txBody>
      </p:sp>
      <p:pic>
        <p:nvPicPr>
          <p:cNvPr id="6" name="Picture 4" descr="Luna Azufre 244 bioverms copy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133 bioverms DSCN8397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0" y="3427413"/>
            <a:ext cx="4572000" cy="343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066800" y="6391275"/>
            <a:ext cx="243840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La Joya Cave, Tabasco, MX</a:t>
            </a:r>
          </a:p>
        </p:txBody>
      </p:sp>
      <p:pic>
        <p:nvPicPr>
          <p:cNvPr id="9" name="Picture 7" descr="Luna Azufre 224 bioverms copy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810000" y="228600"/>
            <a:ext cx="152400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ulfur </a:t>
            </a:r>
            <a:r>
              <a:rPr lang="en-US" dirty="0"/>
              <a:t>caves….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314700" y="2971800"/>
            <a:ext cx="251460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Luna Azufre, near Villa Luz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1010097 bioverms &amp; moonmil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0"/>
            <a:ext cx="3962400" cy="4876800"/>
          </a:xfrm>
          <a:prstGeom prst="rect">
            <a:avLst/>
          </a:prstGeom>
          <a:noFill/>
        </p:spPr>
      </p:pic>
      <p:pic>
        <p:nvPicPr>
          <p:cNvPr id="5" name="Picture 5" descr="P1010108 Wingate bioverm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35350"/>
            <a:ext cx="4572000" cy="3422650"/>
          </a:xfrm>
          <a:prstGeom prst="rect">
            <a:avLst/>
          </a:prstGeom>
          <a:noFill/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52400" y="6308725"/>
            <a:ext cx="2713038" cy="4857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/>
              <a:t>Wingate Cave, heavily iron rich.</a:t>
            </a:r>
          </a:p>
          <a:p>
            <a:pPr>
              <a:lnSpc>
                <a:spcPct val="90000"/>
              </a:lnSpc>
            </a:pPr>
            <a:r>
              <a:rPr lang="en-US" sz="1400"/>
              <a:t>A frequently “washed” system…</a:t>
            </a:r>
          </a:p>
        </p:txBody>
      </p:sp>
      <p:pic>
        <p:nvPicPr>
          <p:cNvPr id="7" name="Picture 7" descr="Thrush bioverm closeup-JB P101025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6350"/>
            <a:ext cx="4572000" cy="3422650"/>
          </a:xfrm>
          <a:prstGeom prst="rect">
            <a:avLst/>
          </a:prstGeom>
          <a:noFill/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28600" y="2962275"/>
            <a:ext cx="274320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Cataract Cave, above moonmilk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410200" y="2979738"/>
            <a:ext cx="274320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Thrush Cave, above moonmilk</a:t>
            </a:r>
          </a:p>
        </p:txBody>
      </p:sp>
      <p:pic>
        <p:nvPicPr>
          <p:cNvPr id="10" name="Picture 11" descr="P1010260 bioverms battle moonmil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429000"/>
            <a:ext cx="4572000" cy="3421063"/>
          </a:xfrm>
          <a:prstGeom prst="rect">
            <a:avLst/>
          </a:prstGeom>
          <a:noFill/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228600" y="1981200"/>
            <a:ext cx="3733800" cy="3492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 err="1" smtClean="0"/>
              <a:t>Tongass</a:t>
            </a:r>
            <a:r>
              <a:rPr lang="en-US" sz="1800" dirty="0" smtClean="0"/>
              <a:t> </a:t>
            </a:r>
            <a:r>
              <a:rPr lang="en-US" sz="1800" dirty="0"/>
              <a:t>National Forest, AK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5105400" y="6467475"/>
            <a:ext cx="358140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Bioverms &amp; moonmilk battle for supremacy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g_0500 Penny collects bioverms in Kula Ka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76388"/>
            <a:ext cx="7924800" cy="5281612"/>
          </a:xfrm>
          <a:prstGeom prst="rect">
            <a:avLst/>
          </a:prstGeom>
          <a:noFill/>
        </p:spPr>
      </p:pic>
      <p:pic>
        <p:nvPicPr>
          <p:cNvPr id="5" name="Picture 6" descr="img_0421 complex vermiculated patterns Kula Kai Tub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276600" cy="2182813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276600" y="590550"/>
            <a:ext cx="32273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>
                <a:solidFill>
                  <a:schemeClr val="bg1"/>
                </a:solidFill>
              </a:rPr>
              <a:t>Lavatube Bioverms</a:t>
            </a:r>
          </a:p>
        </p:txBody>
      </p:sp>
      <p:pic>
        <p:nvPicPr>
          <p:cNvPr id="7" name="Picture 9" descr="img_0305 bioverms on dripsic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985000" y="4699000"/>
            <a:ext cx="2590800" cy="172720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3886200" y="6400800"/>
            <a:ext cx="187325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/>
              <a:t>Images by K. Ingham</a:t>
            </a: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6973888" y="3886200"/>
            <a:ext cx="2170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solidFill>
                  <a:schemeClr val="bg1"/>
                </a:solidFill>
              </a:rPr>
              <a:t>Epperson’s Cave, Hawaii</a:t>
            </a: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228600" y="6324600"/>
            <a:ext cx="1943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solidFill>
                  <a:schemeClr val="bg1"/>
                </a:solidFill>
              </a:rPr>
              <a:t>Kula Kai Cave, Hawaii</a:t>
            </a:r>
          </a:p>
        </p:txBody>
      </p:sp>
      <p:pic>
        <p:nvPicPr>
          <p:cNvPr id="11" name="Picture 13" descr="small IMG_2325 by Northup Gruta do Nata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0"/>
            <a:ext cx="2587625" cy="3451225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7086600" y="3048000"/>
            <a:ext cx="1600200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/>
              <a:t>Image by D. Northup</a:t>
            </a: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6999288" y="76200"/>
            <a:ext cx="19923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solidFill>
                  <a:schemeClr val="bg1"/>
                </a:solidFill>
              </a:rPr>
              <a:t>Gruta do Natal, Azores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ioverm_test-orig-crop"/>
          <p:cNvPicPr>
            <a:picLocks noChangeAspect="1" noChangeArrowheads="1"/>
          </p:cNvPicPr>
          <p:nvPr/>
        </p:nvPicPr>
        <p:blipFill>
          <a:blip r:embed="rId3" cstate="print"/>
          <a:srcRect b="6241"/>
          <a:stretch>
            <a:fillRect/>
          </a:stretch>
        </p:blipFill>
        <p:spPr bwMode="auto">
          <a:xfrm>
            <a:off x="1103313" y="3581400"/>
            <a:ext cx="3316287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40-RaguBiovermiculationI-cro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886200"/>
            <a:ext cx="3429000" cy="28194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2057400" y="6629400"/>
            <a:ext cx="32004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3276600" y="5867400"/>
            <a:ext cx="32004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8" name="Picture 6" descr="40-RaguBiovermiculation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0"/>
            <a:ext cx="5105400" cy="3829050"/>
          </a:xfrm>
          <a:prstGeom prst="rect">
            <a:avLst/>
          </a:prstGeom>
          <a:noFill/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146925" y="3505200"/>
            <a:ext cx="2073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800">
                <a:solidFill>
                  <a:srgbClr val="99FF33"/>
                </a:solidFill>
                <a:latin typeface="Comic Sans MS" pitchFamily="66" charset="0"/>
              </a:rPr>
              <a:t>September 2003</a:t>
            </a:r>
          </a:p>
        </p:txBody>
      </p:sp>
      <p:pic>
        <p:nvPicPr>
          <p:cNvPr id="10" name="Picture 8" descr="Bioverm_test-ori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22225"/>
            <a:ext cx="4419600" cy="3832225"/>
          </a:xfrm>
          <a:prstGeom prst="rect">
            <a:avLst/>
          </a:prstGeom>
          <a:noFill/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0" y="3429000"/>
            <a:ext cx="2073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800">
                <a:solidFill>
                  <a:srgbClr val="99FF33"/>
                </a:solidFill>
              </a:rPr>
              <a:t>April</a:t>
            </a:r>
            <a:r>
              <a:rPr lang="en-US" sz="1800"/>
              <a:t> </a:t>
            </a:r>
            <a:r>
              <a:rPr lang="en-US" sz="1800">
                <a:solidFill>
                  <a:srgbClr val="99FF33"/>
                </a:solidFill>
                <a:latin typeface="Comic Sans MS" pitchFamily="66" charset="0"/>
              </a:rPr>
              <a:t>1999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0" y="3886200"/>
            <a:ext cx="1219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TEST SITE 1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2590800" y="3810000"/>
            <a:ext cx="1304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rgbClr val="99FF33"/>
                </a:solidFill>
                <a:latin typeface="Comic Sans MS" pitchFamily="66" charset="0"/>
              </a:rPr>
              <a:t>Earliest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6172200" y="3810000"/>
            <a:ext cx="1936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rgbClr val="99FF33"/>
                </a:solidFill>
                <a:latin typeface="Comic Sans MS" pitchFamily="66" charset="0"/>
              </a:rPr>
              <a:t>Most recent</a:t>
            </a: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6553200" y="5257800"/>
            <a:ext cx="1143000" cy="1143000"/>
          </a:xfrm>
          <a:prstGeom prst="rect">
            <a:avLst/>
          </a:prstGeom>
          <a:noFill/>
          <a:ln w="3175">
            <a:solidFill>
              <a:srgbClr val="99FF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3048000" y="5257800"/>
            <a:ext cx="1143000" cy="1143000"/>
          </a:xfrm>
          <a:prstGeom prst="rect">
            <a:avLst/>
          </a:prstGeom>
          <a:noFill/>
          <a:ln w="3175">
            <a:solidFill>
              <a:srgbClr val="99FF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1752600" y="4724400"/>
            <a:ext cx="32004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2286000" y="152400"/>
            <a:ext cx="4572000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/>
              <a:t>Regrowth experiment by Louise Hose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Pictures\FromKym\Church Camping Tri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0"/>
            <a:ext cx="5715000" cy="7620000"/>
          </a:xfrm>
          <a:prstGeom prst="rect">
            <a:avLst/>
          </a:prstGeom>
          <a:noFill/>
        </p:spPr>
      </p:pic>
      <p:pic>
        <p:nvPicPr>
          <p:cNvPr id="1027" name="Picture 3" descr="G:\Pictures\FromKym\Church Camping Trip_01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92163" y="-19050"/>
            <a:ext cx="5715001" cy="76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Pictures\FromKym\DSC035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20713" y="-552450"/>
            <a:ext cx="5715001" cy="7620000"/>
          </a:xfrm>
          <a:prstGeom prst="rect">
            <a:avLst/>
          </a:prstGeom>
          <a:noFill/>
        </p:spPr>
      </p:pic>
      <p:pic>
        <p:nvPicPr>
          <p:cNvPr id="2051" name="Picture 3" descr="G:\Pictures\FromKym\DSC035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-744538"/>
            <a:ext cx="7620000" cy="5715001"/>
          </a:xfrm>
          <a:prstGeom prst="rect">
            <a:avLst/>
          </a:prstGeom>
          <a:noFill/>
        </p:spPr>
      </p:pic>
      <p:pic>
        <p:nvPicPr>
          <p:cNvPr id="2052" name="Picture 4" descr="G:\Pictures\FromKym\DSC035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35238" y="28956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1243</TotalTime>
  <Words>362</Words>
  <Application>Microsoft Office PowerPoint</Application>
  <PresentationFormat>On-screen Show (4:3)</PresentationFormat>
  <Paragraphs>93</Paragraphs>
  <Slides>23</Slides>
  <Notes>23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Equation</vt:lpstr>
      <vt:lpstr>Scotch on the      Rocks</vt:lpstr>
      <vt:lpstr>Biological Soil Crusts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Biological Patterning </vt:lpstr>
      <vt:lpstr>Example</vt:lpstr>
      <vt:lpstr>Baseline Model</vt:lpstr>
      <vt:lpstr>Generalized Cellular Automaton</vt:lpstr>
      <vt:lpstr>Simple Example</vt:lpstr>
      <vt:lpstr>Simulated Bioverms</vt:lpstr>
      <vt:lpstr>So Long And Thanks For All The Coffee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Scotch on the Rocks</dc:title>
  <dc:creator>Keith Evan Schubert</dc:creator>
  <cp:lastModifiedBy>Keith Evan Schubert</cp:lastModifiedBy>
  <cp:revision>5</cp:revision>
  <dcterms:created xsi:type="dcterms:W3CDTF">2011-03-14T05:11:03Z</dcterms:created>
  <dcterms:modified xsi:type="dcterms:W3CDTF">2011-03-22T19:25:07Z</dcterms:modified>
</cp:coreProperties>
</file>